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dachwerkberlin.de/index.html" TargetMode="External"/><Relationship Id="rId3" Type="http://schemas.openxmlformats.org/officeDocument/2006/relationships/hyperlink" Target="https://oracle.dachwerkberlin.de/hausbau-1/dachzustand-pr-fen-wann-lohnt-sich-eine-reparatur-und-wann-eine-sanier-b255b059.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Dachmodernisierung verständlich erklärt: Von der Analyse bis zur neuen Dachhülle</a:t>
            </a:r>
          </a:p>
        </p:txBody>
      </p:sp>
      <p:sp>
        <p:nvSpPr>
          <p:cNvPr id="3" name="Content Placeholder 2"/>
          <p:cNvSpPr>
            <a:spLocks noGrp="1"/>
          </p:cNvSpPr>
          <p:nvPr>
            <p:ph idx="1"/>
          </p:nvPr>
        </p:nvSpPr>
        <p:spPr/>
        <p:txBody>
          <a:bodyPr/>
          <a:lstStyle/>
          <a:p>
            <a:r>
              <a:t>Dacharbeiten und Dachausbau umfassen mehr als eine einzelne Baumaßnahme. Die Planung beginnt mit dem vorhandenen Zustand und richtet sich nach dem angestrebten Nutzungsziel. Dieser Leitfaden gibt einen Überblick über die wesentlichen Zusammenhänge, damit sich Eigentümerinnen und Eigentümer in Berlin vorab orientieren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Zustand zur Maßnahme</a:t>
            </a:r>
          </a:p>
        </p:txBody>
      </p:sp>
      <p:sp>
        <p:nvSpPr>
          <p:cNvPr id="3" name="Content Placeholder 2"/>
          <p:cNvSpPr>
            <a:spLocks noGrp="1"/>
          </p:cNvSpPr>
          <p:nvPr>
            <p:ph idx="1"/>
          </p:nvPr>
        </p:nvSpPr>
        <p:spPr/>
        <p:txBody>
          <a:bodyPr/>
          <a:lstStyle/>
          <a:p>
            <a:pPr>
              <a:defRPr sz="1800"/>
            </a:pPr>
            <a:r>
              <a:t>Nicht jedes Dach benötigt dieselbe Behandlung. Manche Dächer brauchen eine Neueindeckung, andere eine energetische Sanierung mit neuer Dämmung, und wieder andere sind vor allem im Inneren zu verbessern. Eine Bestandsaufnahme zeigt, welche Schichten vorhanden sind, ob Feuchtschäden vorliegen und wie das Tragwerk einzuschätzen ist. Dachfläche, Neigung, vorhandene Deckung und sichtbare Mängel werden dabei erfasst. Erst auf dieser Grundlage lässt sich entscheiden, ob eine Reparatur, eine Modernisierung oder eine umfassende Erneuerung sinnvoll ist. Eine pauschale Aussage ohne Begutachtung des konkreten Daches ist dabei nicht belastbar.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Dachausbau: Nutzungsziel und bauliche Möglichkeiten</a:t>
            </a:r>
          </a:p>
        </p:txBody>
      </p:sp>
      <p:sp>
        <p:nvSpPr>
          <p:cNvPr id="3" name="Content Placeholder 2"/>
          <p:cNvSpPr>
            <a:spLocks noGrp="1"/>
          </p:cNvSpPr>
          <p:nvPr>
            <p:ph idx="1"/>
          </p:nvPr>
        </p:nvSpPr>
        <p:spPr/>
        <p:txBody>
          <a:bodyPr/>
          <a:lstStyle/>
          <a:p>
            <a:pPr>
              <a:defRPr sz="1800"/>
            </a:pPr>
            <a:r>
              <a:t>Ein Dachgeschoss lässt sich auf verschiedene Weise nutzbar machen. Ein bereits genehmigter Raum kann durch Verbesserung der Belichtung, Dämmung oder des Zugangs aufgewertet werden. Die Umwandlung eines ungenutzten Speichers in Wohnraum hingegen ist in der Regel als Nutzungsänderung einzuordnen und kann weitere Anforderungen auslösen. Dachfenster bringen Licht in die geneigte Fläche; eine Gaube verändert Raumhöhe und senkrechte Belichtung, greift aber stärker in Dachform und Konstruktion ein. Welche Lösung geeignet ist, hängt vom Nutzungsziel, von der vorhandenen Konstruktion und von den gestalterischen Vorgaben ab. Grundfläche und nutzbare Fl</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Dachausbau: Nutzungsziel und bauliche Möglichkeiten</a:t>
            </a:r>
          </a:p>
        </p:txBody>
      </p:sp>
      <p:sp>
        <p:nvSpPr>
          <p:cNvPr id="3" name="Content Placeholder 2"/>
          <p:cNvSpPr>
            <a:spLocks noGrp="1"/>
          </p:cNvSpPr>
          <p:nvPr>
            <p:ph idx="1"/>
          </p:nvPr>
        </p:nvSpPr>
        <p:spPr/>
        <p:txBody>
          <a:bodyPr/>
          <a:lstStyle/>
          <a:p>
            <a:pPr>
              <a:defRPr sz="1800"/>
            </a:pPr>
            <a:r>
              <a:t>äche sind unter Dachschrägen nicht dasselbe – Raumhöhe, Möblierungsmöglichkeiten und Zugang müssen von Anfang an mitgedacht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Dachhülle, Tragwerk und Ausbau als zusammenhängende Systeme</a:t>
            </a:r>
          </a:p>
        </p:txBody>
      </p:sp>
      <p:sp>
        <p:nvSpPr>
          <p:cNvPr id="3" name="Content Placeholder 2"/>
          <p:cNvSpPr>
            <a:spLocks noGrp="1"/>
          </p:cNvSpPr>
          <p:nvPr>
            <p:ph idx="1"/>
          </p:nvPr>
        </p:nvSpPr>
        <p:spPr/>
        <p:txBody>
          <a:bodyPr/>
          <a:lstStyle/>
          <a:p>
            <a:pPr>
              <a:defRPr sz="1800"/>
            </a:pPr>
            <a:r>
              <a:t>Die äußere Dachhülle schützt das Gebäude vor Witterung. Deckung oder Abdichtung, Dämmung, Luftdichtheit und Anschlüsse wirken dabei zusammen. Eine einzelne Verbesserung, etwa der Austausch der Dachziegel, verändert nicht automatisch die energetische Qualität des Daches. Soll das Dach hingegen gedämmt werden, müssen Dämmstärke, Feuchteschutz und die Ausbildung der Anschlüsse aufeinander abgestimmt sein. Das Tragwerk – also Dachstuhl und Decken – muss zusätzliche Lasten aufnehmen können, die etwa durch eine Gaube, eine Dachterrasse oder einen veränderten Innenausbau entstehen. Ein Tragwerksplaner prüft, ob Eingriffe in die Konstruktion statisch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Dachhülle, Tragwerk und Ausbau als zusammenhängende Systeme</a:t>
            </a:r>
          </a:p>
        </p:txBody>
      </p:sp>
      <p:sp>
        <p:nvSpPr>
          <p:cNvPr id="3" name="Content Placeholder 2"/>
          <p:cNvSpPr>
            <a:spLocks noGrp="1"/>
          </p:cNvSpPr>
          <p:nvPr>
            <p:ph idx="1"/>
          </p:nvPr>
        </p:nvSpPr>
        <p:spPr/>
        <p:txBody>
          <a:bodyPr/>
          <a:lstStyle/>
          <a:p>
            <a:pPr>
              <a:defRPr sz="1800"/>
            </a:pPr>
            <a:r>
              <a:t> möglich sind und ob Verstärkungen erforderlich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Genehmigungsfragen früh klären</a:t>
            </a:r>
          </a:p>
        </p:txBody>
      </p:sp>
      <p:sp>
        <p:nvSpPr>
          <p:cNvPr id="3" name="Content Placeholder 2"/>
          <p:cNvSpPr>
            <a:spLocks noGrp="1"/>
          </p:cNvSpPr>
          <p:nvPr>
            <p:ph idx="1"/>
          </p:nvPr>
        </p:nvSpPr>
        <p:spPr/>
        <p:txBody>
          <a:bodyPr/>
          <a:lstStyle/>
          <a:p>
            <a:pPr>
              <a:defRPr sz="1800"/>
            </a:pPr>
            <a:r>
              <a:t>Eine Nutzungsänderung, der Einbau einer Gaube oder der Bau einer Dachterrasse können unterschiedliche Genehmigungsverfahren auslösen. Das gilt auch dann, wenn von außen wenig verändert appears. In Berlin kommt bei Baudenkmälern oder Gebäuden in geschützter Umgebung eine denkmalrechtliche Prüfung hinzu. Dabei können Dachmaterial, Fensterform und äußeres Erscheinungsbild relevant sein. Das Landesdenkmalamt empfiehlt bei solchen Vorhaben eine frühzeitige Beratung. Auch ohne förmliches Genehmigungsverfahren können materielle Anforderungen an Bauteile, Rettungswege und Tragfähigkeit bestehen. Verfahrensfreiheit bedeutet nicht, dass keine baurechtl</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Genehmigungsfragen früh klären</a:t>
            </a:r>
          </a:p>
        </p:txBody>
      </p:sp>
      <p:sp>
        <p:nvSpPr>
          <p:cNvPr id="3" name="Content Placeholder 2"/>
          <p:cNvSpPr>
            <a:spLocks noGrp="1"/>
          </p:cNvSpPr>
          <p:nvPr>
            <p:ph idx="1"/>
          </p:nvPr>
        </p:nvSpPr>
        <p:spPr/>
        <p:txBody>
          <a:bodyPr/>
          <a:lstStyle/>
          <a:p>
            <a:pPr>
              <a:defRPr sz="1800"/>
            </a:pPr>
            <a:r>
              <a:t>ichen Vorgaben einzuhalten sind.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planen und Angebote vergleichen</a:t>
            </a:r>
          </a:p>
        </p:txBody>
      </p:sp>
      <p:sp>
        <p:nvSpPr>
          <p:cNvPr id="3" name="Content Placeholder 2"/>
          <p:cNvSpPr>
            <a:spLocks noGrp="1"/>
          </p:cNvSpPr>
          <p:nvPr>
            <p:ph idx="1"/>
          </p:nvPr>
        </p:nvSpPr>
        <p:spPr/>
        <p:txBody>
          <a:bodyPr/>
          <a:lstStyle/>
          <a:p>
            <a:pPr>
              <a:defRPr sz="1800"/>
            </a:pPr>
            <a:r>
              <a:t>Dachsanierungs- und Ausbaukosten entstehen aus mehreren Gewerken. Gerüst, Demontage, Entsorgung, Material und Einbau bilden je eigene Positionen. Hinzu kommen die Details an Traufe, Ortgang, Kehlen, Schornstein und Fenstern. Für den Vergleich von Angeboten ist ein nachvollziehbares Leistungsverzeichnis wichtig, das denselben Umfang beschreibt. Eine günstiger erscheinende Summe kann auf einem kleineren Leistungsumfang beruhen. Wer die fünf typischen Budgetbereiche – Dachhülle, Tragwerk, Zugang, Innenausbau und Haustechnik – getrennt erfasst, behält den Überblick und erkennt Schnittstellen, die in der Ausführung klar beschrieben sein müssen. Au</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planen und Angebote vergleichen</a:t>
            </a:r>
          </a:p>
        </p:txBody>
      </p:sp>
      <p:sp>
        <p:nvSpPr>
          <p:cNvPr id="3" name="Content Placeholder 2"/>
          <p:cNvSpPr>
            <a:spLocks noGrp="1"/>
          </p:cNvSpPr>
          <p:nvPr>
            <p:ph idx="1"/>
          </p:nvPr>
        </p:nvSpPr>
        <p:spPr/>
        <p:txBody>
          <a:bodyPr/>
          <a:lstStyle/>
          <a:p>
            <a:pPr>
              <a:defRPr sz="1800"/>
            </a:pPr>
            <a:r>
              <a:t>ch für eine Förderung müssen die energetisch relevanten Arbeiten in den Angeboten erkennbar abgrenzbar sein.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Förderung und Reihenfolge</a:t>
            </a:r>
          </a:p>
        </p:txBody>
      </p:sp>
      <p:sp>
        <p:nvSpPr>
          <p:cNvPr id="3" name="Content Placeholder 2"/>
          <p:cNvSpPr>
            <a:spLocks noGrp="1"/>
          </p:cNvSpPr>
          <p:nvPr>
            <p:ph idx="1"/>
          </p:nvPr>
        </p:nvSpPr>
        <p:spPr/>
        <p:txBody>
          <a:bodyPr/>
          <a:lstStyle/>
          <a:p>
            <a:pPr>
              <a:defRPr sz="1800"/>
            </a:pPr>
            <a:r>
              <a:t>Für energetische Dachmaßnahmen gibt es Förderprogramme des Bundes, etwa über BAFA oder KfW. Eine Einzelmaßnahme wie eine Dachdämmung wird dabei anders behandelt als eine umfassende Sanierung zum Effizienzhaus. Entscheidend sind das konkrete Programm, die technischen Anforderungen und die Frage, wer antragsberechtigt ist. Ein Energieeffizienz-Experte oder eine -Expertin kann prüfen, ob die geplante Maßnahme förderfähig ist und welche Nachweise erforderlich werden. Wichtig ist, dass der Förderantrag vor Vertragsschluss und Baubeginn gestellt wird; die jeweilige Richtlinie legt die genauen Fristen fest.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Schnittstellen zwischen Gewerken beachten</a:t>
            </a:r>
          </a:p>
        </p:txBody>
      </p:sp>
      <p:sp>
        <p:nvSpPr>
          <p:cNvPr id="3" name="Content Placeholder 2"/>
          <p:cNvSpPr>
            <a:spLocks noGrp="1"/>
          </p:cNvSpPr>
          <p:nvPr>
            <p:ph idx="1"/>
          </p:nvPr>
        </p:nvSpPr>
        <p:spPr/>
        <p:txBody>
          <a:bodyPr/>
          <a:lstStyle/>
          <a:p>
            <a:pPr>
              <a:defRPr sz="1800"/>
            </a:pPr>
            <a:r>
              <a:t>Dacharbeiten werden häufig von mehreren Fachbetrieben ausgeführt. Ein Dachdecker deckt das Dach ein, ein Zimmerer arbeitet am Tragwerk, ein Innenausbauer gestaltet den Raum. Wer welche Leistung erbringt, sollte im Vorfeld eindeutig beschrieben sein. Luftdichtheit am Fenster, innere Laibungen, Installationsdurchdringungen und der Anschluss an bestehende Bauteile sind typische Übergabepunkte, an denen Abstimmung erforderlich ist. Wenn solche Schnittstellen nicht klar geregelt sind, können Anschlüsse undicht werden oder Funktionen lückenhaft bleiben. Eine abgestimmte Planung, die alle Gewerke einbezieht, hilft, solche Lücken zu vermeiden.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Dach und Ausbau</a:t>
            </a:r>
          </a:p>
        </p:txBody>
      </p:sp>
      <p:sp>
        <p:nvSpPr>
          <p:cNvPr id="3" name="Content Placeholder 2"/>
          <p:cNvSpPr>
            <a:spLocks noGrp="1"/>
          </p:cNvSpPr>
          <p:nvPr>
            <p:ph idx="1"/>
          </p:nvPr>
        </p:nvSpPr>
        <p:spPr/>
        <p:txBody>
          <a:bodyPr/>
          <a:lstStyle/>
          <a:p>
            <a:r>
              <a:rPr sz="1800">
                <a:hlinkClick r:id="rId2"/>
              </a:rPr>
              <a:t>Dachdecker Berlin: Dacharbeiten sinnvoll planen | Dachwerk Berlin</a:t>
            </a:r>
          </a:p>
          <a:p>
            <a:r>
              <a:rPr sz="1800">
                <a:hlinkClick r:id="rId3"/>
              </a:rPr>
              <a:t>Dachzustand prüfen: Wann lohnt sich eine Reparatur und wann eine Sanierung?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